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0" r:id="rId2"/>
    <p:sldId id="257" r:id="rId3"/>
    <p:sldId id="258" r:id="rId4"/>
    <p:sldId id="263" r:id="rId5"/>
    <p:sldId id="262" r:id="rId6"/>
    <p:sldId id="261" r:id="rId7"/>
    <p:sldId id="259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B2537-DFB4-4F93-81B8-6DDCC91E6B67}" type="datetimeFigureOut">
              <a:rPr lang="fr-FR" smtClean="0"/>
              <a:t>18/05/2016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CB60B-F365-4458-95F3-E20201E14A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9263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CD0E9-99B3-4CA2-9666-D007ED5E8262}" type="datetime1">
              <a:rPr lang="fr-FR" smtClean="0"/>
              <a:t>18/05/2016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74F4-D428-4060-9BA6-4A8DCAA57D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127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79AA-7186-4CCD-880C-ED7DBF62C6D0}" type="datetime1">
              <a:rPr lang="fr-FR" smtClean="0"/>
              <a:t>18/05/2016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74F4-D428-4060-9BA6-4A8DCAA57D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483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8A5A-C691-42AE-8347-1185363C98DD}" type="datetime1">
              <a:rPr lang="fr-FR" smtClean="0"/>
              <a:t>18/05/2016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74F4-D428-4060-9BA6-4A8DCAA57D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592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94CB-7713-4B85-B585-FBAEA0CF15E1}" type="datetime1">
              <a:rPr lang="fr-FR" smtClean="0"/>
              <a:t>18/05/2016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74F4-D428-4060-9BA6-4A8DCAA57D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0687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A892-29F1-4AD0-A774-1E6F2529007D}" type="datetime1">
              <a:rPr lang="fr-FR" smtClean="0"/>
              <a:t>18/05/2016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74F4-D428-4060-9BA6-4A8DCAA57D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60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0AC6-D6CA-419A-8A07-95EA6A8DCF74}" type="datetime1">
              <a:rPr lang="fr-FR" smtClean="0"/>
              <a:t>18/05/2016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74F4-D428-4060-9BA6-4A8DCAA57D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6656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F09A-BE62-4AB0-A039-7C46BDB32577}" type="datetime1">
              <a:rPr lang="fr-FR" smtClean="0"/>
              <a:t>18/05/2016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74F4-D428-4060-9BA6-4A8DCAA57D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603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8EC5-A536-4D61-AE4E-8503C594C441}" type="datetime1">
              <a:rPr lang="fr-FR" smtClean="0"/>
              <a:t>18/05/2016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74F4-D428-4060-9BA6-4A8DCAA57D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6925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7062-1C5D-463D-81F9-F87AB9006376}" type="datetime1">
              <a:rPr lang="fr-FR" smtClean="0"/>
              <a:t>18/05/2016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74F4-D428-4060-9BA6-4A8DCAA57D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8544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0CD6A-AB13-481C-BFB0-1189B3CA5C0D}" type="datetime1">
              <a:rPr lang="fr-FR" smtClean="0"/>
              <a:t>18/05/2016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74F4-D428-4060-9BA6-4A8DCAA57D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32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F364-1B52-4D51-85E9-132CE4891D4C}" type="datetime1">
              <a:rPr lang="fr-FR" smtClean="0"/>
              <a:t>18/05/2016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74F4-D428-4060-9BA6-4A8DCAA57D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168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D343D-06CF-418F-BA7A-450D06D1DAF9}" type="datetime1">
              <a:rPr lang="fr-FR" smtClean="0"/>
              <a:t>18/05/2016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974F4-D428-4060-9BA6-4A8DCAA57D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438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8.jpeg"/><Relationship Id="rId7" Type="http://schemas.openxmlformats.org/officeDocument/2006/relationships/image" Target="../media/image6.png"/><Relationship Id="rId2" Type="http://schemas.openxmlformats.org/officeDocument/2006/relationships/hyperlink" Target="https://commons.wikimedia.org/w/index.php?curid=353113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9.jpeg"/><Relationship Id="rId7" Type="http://schemas.openxmlformats.org/officeDocument/2006/relationships/image" Target="../media/image6.png"/><Relationship Id="rId2" Type="http://schemas.openxmlformats.org/officeDocument/2006/relationships/hyperlink" Target="https://commons.wikimedia.org/w/index.php?curid=3216119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gif"/><Relationship Id="rId2" Type="http://schemas.openxmlformats.org/officeDocument/2006/relationships/hyperlink" Target="http://www.ieee-security.org/TC/EuroSP2017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919300" y="908720"/>
            <a:ext cx="5305400" cy="2016224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IEEE European Symposium on</a:t>
            </a:r>
            <a:br>
              <a:rPr lang="en-US" dirty="0" smtClean="0"/>
            </a:br>
            <a:r>
              <a:rPr lang="en-US" dirty="0" smtClean="0"/>
              <a:t> Security and Privacy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4361624" y="962427"/>
            <a:ext cx="2226599" cy="620745"/>
          </a:xfrm>
          <a:prstGeom prst="rect">
            <a:avLst/>
          </a:prstGeom>
          <a:noFill/>
          <a:ln w="57150" cmpd="sng">
            <a:solidFill>
              <a:srgbClr val="FF0000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61624" y="870574"/>
            <a:ext cx="3260035" cy="712598"/>
          </a:xfrm>
          <a:prstGeom prst="rect">
            <a:avLst/>
          </a:prstGeom>
          <a:solidFill>
            <a:schemeClr val="bg1"/>
          </a:solidFill>
          <a:ln w="57150" cmpd="sng">
            <a:solidFill>
              <a:schemeClr val="bg1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756" y="837907"/>
            <a:ext cx="3260035" cy="712598"/>
          </a:xfrm>
          <a:prstGeom prst="rect">
            <a:avLst/>
          </a:prstGeom>
          <a:solidFill>
            <a:schemeClr val="bg1"/>
          </a:solidFill>
          <a:ln w="57150" cmpd="sng">
            <a:solidFill>
              <a:schemeClr val="bg1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2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26-28 April 2017, Paris</a:t>
            </a:r>
          </a:p>
          <a:p>
            <a:endParaRPr lang="fr-FR" dirty="0"/>
          </a:p>
        </p:txBody>
      </p:sp>
      <p:pic>
        <p:nvPicPr>
          <p:cNvPr id="4" name="Picture 3" descr="Trojan_Head_BW_lineart_w-trans-sml-v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356992"/>
            <a:ext cx="1371600" cy="1371600"/>
          </a:xfrm>
          <a:prstGeom prst="rect">
            <a:avLst/>
          </a:prstGeom>
        </p:spPr>
      </p:pic>
      <p:pic>
        <p:nvPicPr>
          <p:cNvPr id="5" name="Picture 4" descr="eiffe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3204592"/>
            <a:ext cx="1776724" cy="3048000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1919300" y="908720"/>
            <a:ext cx="5305400" cy="2016224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IEEE European Symposium on</a:t>
            </a:r>
            <a:br>
              <a:rPr lang="en-US" dirty="0" smtClean="0"/>
            </a:br>
            <a:r>
              <a:rPr lang="en-US" dirty="0" smtClean="0"/>
              <a:t> Security and Privacy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4361624" y="962427"/>
            <a:ext cx="2226599" cy="620745"/>
          </a:xfrm>
          <a:prstGeom prst="rect">
            <a:avLst/>
          </a:prstGeom>
          <a:noFill/>
          <a:ln w="57150" cmpd="sng">
            <a:solidFill>
              <a:srgbClr val="FF0000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358805"/>
            <a:ext cx="1091716" cy="31659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3" y="6338750"/>
            <a:ext cx="3207179" cy="34744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152" y="6388326"/>
            <a:ext cx="332233" cy="29870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195" y="6338750"/>
            <a:ext cx="927503" cy="33273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782" y="6368831"/>
            <a:ext cx="913688" cy="3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3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Previous edition: </a:t>
            </a:r>
            <a:r>
              <a:rPr lang="en-US" dirty="0" err="1" smtClean="0"/>
              <a:t>Saarbrücken</a:t>
            </a:r>
            <a:r>
              <a:rPr lang="en-US" dirty="0" smtClean="0"/>
              <a:t>, 2016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edition of Euro S&amp;P</a:t>
            </a:r>
          </a:p>
          <a:p>
            <a:r>
              <a:rPr lang="en-US" dirty="0" smtClean="0"/>
              <a:t>Very successful</a:t>
            </a:r>
          </a:p>
          <a:p>
            <a:r>
              <a:rPr lang="en-US" dirty="0" smtClean="0"/>
              <a:t>150 participants</a:t>
            </a:r>
          </a:p>
          <a:p>
            <a:r>
              <a:rPr lang="en-US" dirty="0" smtClean="0"/>
              <a:t>29 accepted papers out of 170 submissions</a:t>
            </a:r>
          </a:p>
          <a:p>
            <a:pPr lvl="1"/>
            <a:r>
              <a:rPr lang="en-US" dirty="0" smtClean="0"/>
              <a:t>17 % acceptance </a:t>
            </a:r>
            <a:r>
              <a:rPr lang="en-US" dirty="0" smtClean="0"/>
              <a:t>rate</a:t>
            </a:r>
            <a:endParaRPr lang="fr-FR" dirty="0"/>
          </a:p>
          <a:p>
            <a:r>
              <a:rPr lang="en-US" dirty="0" smtClean="0"/>
              <a:t>Keynote speaker: </a:t>
            </a:r>
            <a:r>
              <a:rPr lang="en-US" dirty="0" err="1" smtClean="0"/>
              <a:t>Adi</a:t>
            </a:r>
            <a:r>
              <a:rPr lang="en-US" dirty="0" smtClean="0"/>
              <a:t> Shamir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358805"/>
            <a:ext cx="1091716" cy="31659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3" y="6338750"/>
            <a:ext cx="3207179" cy="34744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152" y="6388326"/>
            <a:ext cx="332233" cy="29870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195" y="6338750"/>
            <a:ext cx="927503" cy="33273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782" y="6368831"/>
            <a:ext cx="913688" cy="3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00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edition: Paris, 2017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5589240"/>
            <a:ext cx="8229600" cy="5655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 smtClean="0"/>
              <a:t>Photo: </a:t>
            </a:r>
            <a:r>
              <a:rPr lang="en-US" sz="1800" dirty="0" err="1"/>
              <a:t>Benh</a:t>
            </a:r>
            <a:r>
              <a:rPr lang="en-US" sz="1800" dirty="0"/>
              <a:t> LIEU SONG - Own work, GFDL, </a:t>
            </a:r>
            <a:r>
              <a:rPr lang="en-US" sz="1800" dirty="0">
                <a:hlinkClick r:id="rId2"/>
              </a:rPr>
              <a:t>https://</a:t>
            </a:r>
            <a:r>
              <a:rPr lang="en-US" sz="1800" dirty="0" smtClean="0">
                <a:hlinkClick r:id="rId2"/>
              </a:rPr>
              <a:t>commons.wikimedia.org/w/index.php?curid=3531130</a:t>
            </a:r>
            <a:r>
              <a:rPr lang="en-US" sz="1800" dirty="0" smtClean="0"/>
              <a:t> (cropped)</a:t>
            </a:r>
            <a:endParaRPr lang="fr-FR" sz="1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2816" y="1374660"/>
            <a:ext cx="12249767" cy="408395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358805"/>
            <a:ext cx="1091716" cy="31659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3" y="6338750"/>
            <a:ext cx="3207179" cy="34744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152" y="6388326"/>
            <a:ext cx="332233" cy="29870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195" y="6338750"/>
            <a:ext cx="927503" cy="33273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782" y="6368831"/>
            <a:ext cx="913688" cy="3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1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edition: Paris, 2017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606988"/>
            <a:ext cx="8229600" cy="5191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dirty="0" smtClean="0"/>
              <a:t>Photo</a:t>
            </a:r>
            <a:r>
              <a:rPr lang="en-US" sz="2000" dirty="0"/>
              <a:t>: </a:t>
            </a:r>
            <a:r>
              <a:rPr lang="en-US" sz="2000" dirty="0" err="1"/>
              <a:t>Myrabella</a:t>
            </a:r>
            <a:r>
              <a:rPr lang="en-US" sz="2000" dirty="0"/>
              <a:t> / Wikimedia Commons, CC BY-SA 4.0, </a:t>
            </a:r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commons.wikimedia.org/w/index.php?curid=32161197</a:t>
            </a:r>
            <a:r>
              <a:rPr lang="en-US" sz="2000" dirty="0" smtClean="0"/>
              <a:t> </a:t>
            </a:r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76456" cy="433822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358805"/>
            <a:ext cx="1091716" cy="31659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3" y="6338750"/>
            <a:ext cx="3207179" cy="34744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152" y="6388326"/>
            <a:ext cx="332233" cy="29870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195" y="6338750"/>
            <a:ext cx="927503" cy="33273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782" y="6368831"/>
            <a:ext cx="913688" cy="3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73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edition: Paris, 2017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1298"/>
            <a:ext cx="7351278" cy="490663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358805"/>
            <a:ext cx="1091716" cy="31659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3" y="6338750"/>
            <a:ext cx="3207179" cy="34744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152" y="6388326"/>
            <a:ext cx="332233" cy="29870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195" y="6338750"/>
            <a:ext cx="927503" cy="33273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782" y="6368831"/>
            <a:ext cx="913688" cy="3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2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edition: Paris, 2017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Conference: 26-28 April 2017</a:t>
            </a:r>
          </a:p>
          <a:p>
            <a:pPr lvl="1"/>
            <a:r>
              <a:rPr lang="en-US" dirty="0" smtClean="0"/>
              <a:t>right before </a:t>
            </a:r>
            <a:r>
              <a:rPr lang="en-US" dirty="0" err="1" smtClean="0"/>
              <a:t>EuroCrypt</a:t>
            </a:r>
            <a:r>
              <a:rPr lang="en-US" dirty="0" smtClean="0"/>
              <a:t> (also in Paris)</a:t>
            </a:r>
            <a:endParaRPr lang="en-US" b="1" dirty="0" smtClean="0"/>
          </a:p>
          <a:p>
            <a:pPr lvl="1"/>
            <a:r>
              <a:rPr lang="en-US" dirty="0" smtClean="0"/>
              <a:t>affiliated events 29-30 April, joint with </a:t>
            </a:r>
            <a:r>
              <a:rPr lang="en-US" dirty="0" err="1" smtClean="0"/>
              <a:t>EuroCrypt</a:t>
            </a:r>
            <a:endParaRPr lang="en-US" dirty="0" smtClean="0"/>
          </a:p>
          <a:p>
            <a:r>
              <a:rPr lang="en-US" b="1" dirty="0" smtClean="0"/>
              <a:t>Submission deadline: </a:t>
            </a:r>
            <a:r>
              <a:rPr lang="en-US" b="1" dirty="0" smtClean="0"/>
              <a:t>August 2016</a:t>
            </a:r>
            <a:endParaRPr lang="en-US" b="1" dirty="0" smtClean="0"/>
          </a:p>
          <a:p>
            <a:r>
              <a:rPr lang="en-US" sz="3100" dirty="0" smtClean="0"/>
              <a:t>PC chairs: Andrei </a:t>
            </a:r>
            <a:r>
              <a:rPr lang="en-US" sz="3100" dirty="0" err="1" smtClean="0"/>
              <a:t>Sabelfeld</a:t>
            </a:r>
            <a:r>
              <a:rPr lang="en-US" sz="3100" dirty="0" smtClean="0"/>
              <a:t> and Matthew Smith</a:t>
            </a:r>
          </a:p>
          <a:p>
            <a:r>
              <a:rPr lang="en-US" dirty="0" smtClean="0"/>
              <a:t>General chair: C</a:t>
            </a:r>
            <a:r>
              <a:rPr lang="ro-RO" dirty="0" smtClean="0"/>
              <a:t>ătălin Hrițcu</a:t>
            </a:r>
            <a:r>
              <a:rPr lang="en-US" dirty="0" smtClean="0"/>
              <a:t> </a:t>
            </a:r>
            <a:endParaRPr lang="en-US" dirty="0"/>
          </a:p>
          <a:p>
            <a:r>
              <a:rPr lang="fr-FR" dirty="0" smtClean="0">
                <a:hlinkClick r:id="rId2"/>
              </a:rPr>
              <a:t>http://www.ieee-security.org/TC/EuroSP2017/</a:t>
            </a:r>
            <a:endParaRPr lang="en-US" dirty="0" smtClean="0"/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358805"/>
            <a:ext cx="1091716" cy="31659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3" y="6338750"/>
            <a:ext cx="3207179" cy="34744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152" y="6388326"/>
            <a:ext cx="332233" cy="29870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195" y="6338750"/>
            <a:ext cx="927503" cy="33273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782" y="6368831"/>
            <a:ext cx="913688" cy="3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5621</TotalTime>
  <Words>145</Words>
  <Application>Microsoft Office PowerPoint</Application>
  <PresentationFormat>Affichage à l'écran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Présentation PowerPoint</vt:lpstr>
      <vt:lpstr>Présentation PowerPoint</vt:lpstr>
      <vt:lpstr>Previous edition: Saarbrücken, 2016</vt:lpstr>
      <vt:lpstr>Next edition: Paris, 2017</vt:lpstr>
      <vt:lpstr>Next edition: Paris, 2017</vt:lpstr>
      <vt:lpstr>Next edition: Paris, 2017</vt:lpstr>
      <vt:lpstr>Next edition: Paris, 2017</vt:lpstr>
    </vt:vector>
  </TitlesOfParts>
  <Company>INRIA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2nd IEEE European Symposium on Security and Privacy</dc:title>
  <dc:creator>Bruno BLANCHET</dc:creator>
  <cp:lastModifiedBy>Bruno BLANCHET</cp:lastModifiedBy>
  <cp:revision>17</cp:revision>
  <dcterms:created xsi:type="dcterms:W3CDTF">2016-05-15T16:59:28Z</dcterms:created>
  <dcterms:modified xsi:type="dcterms:W3CDTF">2016-05-19T14:46:08Z</dcterms:modified>
</cp:coreProperties>
</file>